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Martin" initials="HM" lastIdx="2" clrIdx="0">
    <p:extLst>
      <p:ext uri="{19B8F6BF-5375-455C-9EA6-DF929625EA0E}">
        <p15:presenceInfo xmlns:p15="http://schemas.microsoft.com/office/powerpoint/2012/main" userId="e5ccb1c3bf9f4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6EA"/>
    <a:srgbClr val="001148"/>
    <a:srgbClr val="EDA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2BE0E-7C23-4813-8AD4-3DD5DA713BF8}" v="3" dt="2020-06-26T16:11:50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5ccb1c3bf9f4239/Documents/HEI%20By%20FIB-4%20Gro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d.docs.live.net/e5ccb1c3bf9f4239/Documents/HEI%20By%20FIB-4%20Group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d.docs.live.net/e5ccb1c3bf9f4239/Documents/HEI%20By%20FIB-4%20Gro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968667740917E-2"/>
          <c:y val="0.16708333333333336"/>
          <c:w val="0.87141697998925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33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3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5-4569-BF63-79952E46AF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5-4569-BF63-79952E46AF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Sheet3!$J$1:$K$1</c:f>
              <c:strCache>
                <c:ptCount val="2"/>
                <c:pt idx="0">
                  <c:v>PLWH</c:v>
                </c:pt>
                <c:pt idx="1">
                  <c:v>US Population</c:v>
                </c:pt>
              </c:strCache>
            </c:strRef>
          </c:cat>
          <c:val>
            <c:numRef>
              <c:f>Sheet3!$J$2:$K$2</c:f>
              <c:numCache>
                <c:formatCode>General</c:formatCode>
                <c:ptCount val="2"/>
                <c:pt idx="0">
                  <c:v>45.7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B5-4569-BF63-79952E46A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101416"/>
        <c:axId val="435106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1">
                      <a:shade val="3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Sheet3!$J$3:$K$3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AB5-4569-BF63-79952E46AF50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1">
                      <a:shade val="4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Sheet3!$J$4:$K$4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AB5-4569-BF63-79952E46AF50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1">
                      <a:shade val="4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Sheet3!$J$5:$K$5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AB5-4569-BF63-79952E46AF50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1">
                      <a:shade val="4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Sheet3!$J$6:$K$6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AB5-4569-BF63-79952E46AF50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1">
                      <a:shade val="5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Sheet3!$J$7:$K$7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AB5-4569-BF63-79952E46AF50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Sheet3!$J$8:$K$8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AB5-4569-BF63-79952E46AF50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1">
                      <a:shade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Sheet3!$J$9:$K$9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AB5-4569-BF63-79952E46AF50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1">
                      <a:shade val="6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Sheet3!$J$10:$K$10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AB5-4569-BF63-79952E46AF50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1">
                      <a:shade val="6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Sheet3!$J$11:$K$11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AB5-4569-BF63-79952E46AF50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1">
                      <a:shade val="7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Sheet3!$J$12:$K$12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AB5-4569-BF63-79952E46AF50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1">
                      <a:shade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Sheet3!$J$13:$K$13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AB5-4569-BF63-79952E46AF50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shade val="79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Sheet3!$J$14:$K$14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B5-4569-BF63-79952E46AF50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1">
                      <a:shade val="8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Sheet3!$J$15:$K$15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B5-4569-BF63-79952E46AF50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1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Sheet3!$J$16:$K$16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AB5-4569-BF63-79952E46AF50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1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Sheet3!$J$17:$K$17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AB5-4569-BF63-79952E46AF50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1">
                      <a:shade val="9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Sheet3!$J$18:$K$18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AB5-4569-BF63-79952E46AF50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1">
                      <a:shade val="9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Sheet3!$J$19:$K$19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AB5-4569-BF63-79952E46AF50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tint val="99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Sheet3!$J$20:$K$20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AB5-4569-BF63-79952E46AF50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1">
                      <a:tint val="9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Sheet3!$J$21:$K$21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AB5-4569-BF63-79952E46AF50}"/>
                  </c:ext>
                </c:extLst>
              </c15:ser>
            </c15:filteredBarSeries>
            <c15:filteredBarSeries>
              <c15:ser>
                <c:idx val="20"/>
                <c:order val="20"/>
                <c:spPr>
                  <a:solidFill>
                    <a:schemeClr val="accent1">
                      <a:tint val="9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Sheet3!$J$22:$K$22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AB5-4569-BF63-79952E46AF50}"/>
                  </c:ext>
                </c:extLst>
              </c15:ser>
            </c15:filteredBarSeries>
            <c15:filteredBarSeries>
              <c15:ser>
                <c:idx val="21"/>
                <c:order val="21"/>
                <c:spPr>
                  <a:solidFill>
                    <a:schemeClr val="accent1">
                      <a:tint val="8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Sheet3!$J$23:$K$23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AB5-4569-BF63-79952E46AF50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1">
                      <a:tint val="8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Sheet3!$J$24:$K$24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AB5-4569-BF63-79952E46AF50}"/>
                  </c:ext>
                </c:extLst>
              </c15:ser>
            </c15:filteredBarSeries>
            <c15:filteredBarSeries>
              <c15:ser>
                <c:idx val="23"/>
                <c:order val="23"/>
                <c:spPr>
                  <a:solidFill>
                    <a:schemeClr val="accent1">
                      <a:tint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Sheet3!$J$25:$K$25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AB5-4569-BF63-79952E46AF50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tint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Sheet3!$J$26:$K$26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EAB5-4569-BF63-79952E46AF50}"/>
                  </c:ext>
                </c:extLst>
              </c15:ser>
            </c15:filteredBarSeries>
            <c15:filteredBarSeries>
              <c15:ser>
                <c:idx val="25"/>
                <c:order val="25"/>
                <c:spPr>
                  <a:solidFill>
                    <a:schemeClr val="accent1">
                      <a:tint val="7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Sheet3!$J$27:$K$27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AB5-4569-BF63-79952E46AF50}"/>
                  </c:ext>
                </c:extLst>
              </c15:ser>
            </c15:filteredBarSeries>
            <c15:filteredBarSeries>
              <c15:ser>
                <c:idx val="26"/>
                <c:order val="26"/>
                <c:spPr>
                  <a:solidFill>
                    <a:schemeClr val="accent1">
                      <a:tint val="6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Sheet3!$J$28:$K$28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EAB5-4569-BF63-79952E46AF50}"/>
                  </c:ext>
                </c:extLst>
              </c15:ser>
            </c15:filteredBarSeries>
            <c15:filteredBarSeries>
              <c15:ser>
                <c:idx val="27"/>
                <c:order val="27"/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Sheet3!$J$29:$K$29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EAB5-4569-BF63-79952E46AF50}"/>
                  </c:ext>
                </c:extLst>
              </c15:ser>
            </c15:filteredBarSeries>
            <c15:filteredBarSeries>
              <c15:ser>
                <c:idx val="28"/>
                <c:order val="28"/>
                <c:spPr>
                  <a:solidFill>
                    <a:schemeClr val="accent1">
                      <a:tint val="6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Sheet3!$J$30:$K$30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AB5-4569-BF63-79952E46AF50}"/>
                  </c:ext>
                </c:extLst>
              </c15:ser>
            </c15:filteredBarSeries>
            <c15:filteredBarSeries>
              <c15:ser>
                <c:idx val="29"/>
                <c:order val="29"/>
                <c:spPr>
                  <a:solidFill>
                    <a:schemeClr val="accent1">
                      <a:tint val="5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Sheet3!$J$31:$K$31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EAB5-4569-BF63-79952E46AF50}"/>
                  </c:ext>
                </c:extLst>
              </c15:ser>
            </c15:filteredBarSeries>
            <c15:filteredBarSeries>
              <c15:ser>
                <c:idx val="30"/>
                <c:order val="30"/>
                <c:spPr>
                  <a:solidFill>
                    <a:schemeClr val="accent1">
                      <a:tint val="5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Sheet3!$J$32:$K$32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AB5-4569-BF63-79952E46AF50}"/>
                  </c:ext>
                </c:extLst>
              </c15:ser>
            </c15:filteredBarSeries>
            <c15:filteredBarSeries>
              <c15:ser>
                <c:idx val="31"/>
                <c:order val="31"/>
                <c:spPr>
                  <a:solidFill>
                    <a:schemeClr val="accent1">
                      <a:tint val="49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Sheet3!$J$33:$K$33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EAB5-4569-BF63-79952E46AF50}"/>
                  </c:ext>
                </c:extLst>
              </c15:ser>
            </c15:filteredBarSeries>
            <c15:filteredBarSeries>
              <c15:ser>
                <c:idx val="32"/>
                <c:order val="32"/>
                <c:spPr>
                  <a:solidFill>
                    <a:schemeClr val="accent1">
                      <a:tint val="4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Sheet3!$J$34:$K$34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AB5-4569-BF63-79952E46AF50}"/>
                  </c:ext>
                </c:extLst>
              </c15:ser>
            </c15:filteredBarSeries>
            <c15:filteredBarSeries>
              <c15:ser>
                <c:idx val="33"/>
                <c:order val="33"/>
                <c:spPr>
                  <a:solidFill>
                    <a:schemeClr val="accent1">
                      <a:tint val="4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Sheet3!$J$35:$K$35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EAB5-4569-BF63-79952E46AF50}"/>
                  </c:ext>
                </c:extLst>
              </c15:ser>
            </c15:filteredBarSeries>
            <c15:filteredBarSeries>
              <c15:ser>
                <c:idx val="34"/>
                <c:order val="34"/>
                <c:spPr>
                  <a:solidFill>
                    <a:schemeClr val="accent1">
                      <a:tint val="3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Sheet3!$J$36:$K$36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AB5-4569-BF63-79952E46AF50}"/>
                  </c:ext>
                </c:extLst>
              </c15:ser>
            </c15:filteredBarSeries>
            <c15:filteredBarSeries>
              <c15:ser>
                <c:idx val="35"/>
                <c:order val="35"/>
                <c:spPr>
                  <a:solidFill>
                    <a:schemeClr val="accent1">
                      <a:tint val="3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Sheet3!$J$1:$K$1</c15:sqref>
                        </c15:formulaRef>
                      </c:ext>
                    </c:extLst>
                    <c:strCache>
                      <c:ptCount val="2"/>
                      <c:pt idx="0">
                        <c:v>PLWH</c:v>
                      </c:pt>
                      <c:pt idx="1">
                        <c:v>US Population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Sheet3!$J$37:$K$37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EAB5-4569-BF63-79952E46AF50}"/>
                  </c:ext>
                </c:extLst>
              </c15:ser>
            </c15:filteredBarSeries>
          </c:ext>
        </c:extLst>
      </c:barChart>
      <c:catAx>
        <c:axId val="435101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5106336"/>
        <c:crosses val="autoZero"/>
        <c:auto val="1"/>
        <c:lblAlgn val="ctr"/>
        <c:lblOffset val="100"/>
        <c:noMultiLvlLbl val="0"/>
      </c:catAx>
      <c:valAx>
        <c:axId val="43510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HEI Total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0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Sheet3!$A$2:$A$37</cx:f>
        <cx:lvl ptCount="36" formatCode="0.00">
          <cx:pt idx="0">0.70562499999999995</cx:pt>
          <cx:pt idx="1">0.14874999999999999</cx:pt>
          <cx:pt idx="2">0.66666666666666663</cx:pt>
          <cx:pt idx="3">0.17749999999999999</cx:pt>
          <cx:pt idx="4">0.58562500000000006</cx:pt>
          <cx:pt idx="5">0.049999999999999996</cx:pt>
          <cx:pt idx="6">0.87250000000000005</cx:pt>
          <cx:pt idx="7">0.58451704549999994</cx:pt>
          <cx:pt idx="8">0.29625000000000001</cx:pt>
          <cx:pt idx="9">0.040000000000000001</cx:pt>
          <cx:pt idx="10">0.090000000000000011</cx:pt>
          <cx:pt idx="11">0.17541666666666667</cx:pt>
          <cx:pt idx="12">0.16500000000000001</cx:pt>
          <cx:pt idx="13">0</cx:pt>
        </cx:lvl>
      </cx:numDim>
    </cx:data>
    <cx:data id="1">
      <cx:numDim type="val">
        <cx:f>Sheet3!$B$2:$B$37</cx:f>
        <cx:lvl ptCount="36" formatCode="0.00">
          <cx:pt idx="0">1.3374999999999999</cx:pt>
          <cx:pt idx="1">1.075</cx:pt>
          <cx:pt idx="2">1.2424999999999999</cx:pt>
          <cx:pt idx="3">0</cx:pt>
          <cx:pt idx="4">0.53804074999999996</cx:pt>
          <cx:pt idx="5">0.73750000000000004</cx:pt>
          <cx:pt idx="6">0.16666666666666666</cx:pt>
          <cx:pt idx="7">0.125</cx:pt>
          <cx:pt idx="8">0.83333333333333337</cx:pt>
          <cx:pt idx="9">0.41666666666666669</cx:pt>
          <cx:pt idx="10">0.97750000000000004</cx:pt>
          <cx:pt idx="11">1.6890466666666668</cx:pt>
          <cx:pt idx="12">0.61750000000000005</cx:pt>
          <cx:pt idx="13">1.11375</cx:pt>
          <cx:pt idx="14">0.48281250000000003</cx:pt>
          <cx:pt idx="15">0.64500000000000002</cx:pt>
          <cx:pt idx="16">0.70062500000000005</cx:pt>
          <cx:pt idx="17">0.35250000000000004</cx:pt>
          <cx:pt idx="18">0.435</cx:pt>
          <cx:pt idx="19">2.3066666666666666</cx:pt>
          <cx:pt idx="20">0.875</cx:pt>
          <cx:pt idx="21">0.29625000000000001</cx:pt>
          <cx:pt idx="22">1.4191562499999999</cx:pt>
          <cx:pt idx="23">0.73968750000000005</cx:pt>
          <cx:pt idx="24">0.41999999999999998</cx:pt>
          <cx:pt idx="25">1.1094642856666665</cx:pt>
          <cx:pt idx="26">0.55312499999999998</cx:pt>
          <cx:pt idx="27">0.42793639999999999</cx:pt>
          <cx:pt idx="28">0.84750000000000003</cx:pt>
          <cx:pt idx="29">0.24600780080000001</cx:pt>
          <cx:pt idx="30">1.175</cx:pt>
          <cx:pt idx="31">0.53349999999999997</cx:pt>
          <cx:pt idx="32">0.26750000000000002</cx:pt>
          <cx:pt idx="33">0.200625</cx:pt>
          <cx:pt idx="34">0.38166666666666665</cx:pt>
          <cx:pt idx="35">0.90000000000000002</cx:pt>
        </cx:lvl>
      </cx:numDim>
    </cx:data>
  </cx:chartData>
  <cx:chart>
    <cx:plotArea>
      <cx:plotAreaRegion>
        <cx:series layoutId="boxWhisker" uniqueId="{FF32D979-66AA-4BE3-9D26-25CC2F23CC77}">
          <cx:tx>
            <cx:txData>
              <cx:f>Sheet3!$A$1</cx:f>
              <cx:v>Fibrosis</cx:v>
            </cx:txData>
          </cx:tx>
          <cx:spPr>
            <a:solidFill>
              <a:srgbClr val="1EA6EA"/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DAFE6F1-6C08-41F1-9B93-C9A43D24CFDD}">
          <cx:tx>
            <cx:txData>
              <cx:f>Sheet3!$B$1</cx:f>
              <cx:v>No Fibrosis</cx:v>
            </cx:txData>
          </cx:tx>
          <cx:spPr>
            <a:solidFill>
              <a:srgbClr val="EDA14D"/>
            </a:solidFill>
          </cx:spPr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.04999995"/>
        <cx:tickLabels/>
      </cx:axis>
      <cx:axis id="1">
        <cx:valScaling/>
        <cx:title>
          <cx:tx>
            <cx:txData>
              <cx:v>Average Cups of Dairy Consumed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2700" b="0" i="0" u="none" strike="noStrike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Cups of Dairy Consumed</a:t>
              </a:r>
            </a:p>
          </cx:txPr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200"/>
            </a:pPr>
            <a:endParaRPr lang="en-US" sz="2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7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27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solidFill>
      <a:schemeClr val="bg1"/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Sheet3!$D$2:$D$37</cx:f>
        <cx:lvl ptCount="36" formatCode="0.00">
          <cx:pt idx="0">2.0374942249942247</cx:pt>
          <cx:pt idx="1">0.63008302270416805</cx:pt>
          <cx:pt idx="2">6.2488283446853714</cx:pt>
          <cx:pt idx="3">0.77249483190077239</cx:pt>
          <cx:pt idx="4">2.0889439797392502</cx:pt>
          <cx:pt idx="5">0.26933850463262227</cx:pt>
          <cx:pt idx="6">2.5492501990460399</cx:pt>
          <cx:pt idx="7">2.8291867015161958</cx:pt>
          <cx:pt idx="8">1.019503927456058</cx:pt>
          <cx:pt idx="9">0.19711230473562311</cx:pt>
          <cx:pt idx="10">0.50349650349650354</cx:pt>
          <cx:pt idx="11">0.91772317458102992</cx:pt>
          <cx:pt idx="12">0.54496812762162694</cx:pt>
          <cx:pt idx="13">0</cx:pt>
        </cx:lvl>
      </cx:numDim>
    </cx:data>
    <cx:data id="1">
      <cx:numDim type="val">
        <cx:f>Sheet3!$E$2:$E$37</cx:f>
        <cx:lvl ptCount="36" formatCode="0.00">
          <cx:pt idx="0">6.1820408823563398</cx:pt>
          <cx:pt idx="1">2.1417329109636798</cx:pt>
          <cx:pt idx="2">5.4992475878551828</cx:pt>
          <cx:pt idx="3">0</cx:pt>
          <cx:pt idx="4">2.2144328517924023</cx:pt>
          <cx:pt idx="5">2.0573261733733177</cx:pt>
          <cx:pt idx="6">0.63625373799071061</cx:pt>
          <cx:pt idx="7">0.56033709879863736</cx:pt>
          <cx:pt idx="8">3.0342015195281213</cx:pt>
          <cx:pt idx="9">3.4876259032951089</cx:pt>
          <cx:pt idx="10">3.8168684107770408</cx:pt>
          <cx:pt idx="11">7.2992509363295888</cx:pt>
          <cx:pt idx="12">2.3314790575916229</cx:pt>
          <cx:pt idx="13">4.0627422370160957</cx:pt>
          <cx:pt idx="14">2.618218052655839</cx:pt>
          <cx:pt idx="15">2.052130477319186</cx:pt>
          <cx:pt idx="16">2.5691445963165664</cx:pt>
          <cx:pt idx="17">1.1690185218962972</cx:pt>
          <cx:pt idx="18">2.0487701491834356</cx:pt>
          <cx:pt idx="19">5.9595576836956141</cx:pt>
          <cx:pt idx="20">2.7228030868807567</cx:pt>
          <cx:pt idx="21">0.68198298783365363</cx:pt>
          <cx:pt idx="22">2.4759778948653972</cx:pt>
          <cx:pt idx="23">3.3818150645788094</cx:pt>
          <cx:pt idx="24">2.1438415598999541</cx:pt>
          <cx:pt idx="25">6.4686765985151782</cx:pt>
          <cx:pt idx="26">2.8341766476654069</cx:pt>
          <cx:pt idx="27">0.97651096456198805</cx:pt>
          <cx:pt idx="28">2.2678214642500358</cx:pt>
          <cx:pt idx="29">1.2015033006105007</cx:pt>
          <cx:pt idx="30">2.9056971447507034</cx:pt>
          <cx:pt idx="31">2.1560608142514206</cx:pt>
          <cx:pt idx="32">0.80128205128205132</cx:pt>
          <cx:pt idx="33">1.3190335305719922</cx:pt>
          <cx:pt idx="34">1.1814476603208997</cx:pt>
          <cx:pt idx="35">2.0566140135393756</cx:pt>
        </cx:lvl>
      </cx:numDim>
    </cx:data>
  </cx:chartData>
  <cx:chart>
    <cx:plotArea>
      <cx:plotAreaRegion>
        <cx:series layoutId="boxWhisker" uniqueId="{A5E77013-B9B4-42D3-BBC6-451E21CD0FA2}">
          <cx:tx>
            <cx:txData>
              <cx:f>Sheet3!$D$1</cx:f>
              <cx:v>Fibrosis</cx:v>
            </cx:txData>
          </cx:tx>
          <cx:spPr>
            <a:solidFill>
              <a:srgbClr val="1EA6EA"/>
            </a:solidFill>
            <a:ln>
              <a:solidFill>
                <a:schemeClr val="accent1">
                  <a:lumMod val="75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8496C4DC-0D21-4060-9F03-51B21502293E}">
          <cx:tx>
            <cx:txData>
              <cx:f>Sheet3!$E$1</cx:f>
              <cx:v>No Fibrosis</cx:v>
            </cx:txData>
          </cx:tx>
          <cx:spPr>
            <a:solidFill>
              <a:srgbClr val="EDA14D"/>
            </a:solidFill>
          </cx:spPr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Average HEI Dairy Score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/>
              </a:pPr>
              <a:r>
                <a:rPr lang="en-US" sz="2700" b="0" i="0" u="none" strike="noStrike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HEI Dairy Score</a:t>
              </a:r>
            </a:p>
          </cx:txPr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200"/>
            </a:pPr>
            <a:endParaRPr lang="en-US" sz="2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7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27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5249386"/>
            <a:ext cx="36383199" cy="11167004"/>
          </a:xfrm>
        </p:spPr>
        <p:txBody>
          <a:bodyPr anchor="b"/>
          <a:lstStyle>
            <a:lvl1pPr algn="ctr"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032"/>
            <a:ext cx="32102822" cy="7744137"/>
          </a:xfrm>
        </p:spPr>
        <p:txBody>
          <a:bodyPr/>
          <a:lstStyle>
            <a:lvl1pPr marL="0" indent="0" algn="ctr">
              <a:buNone/>
              <a:defRPr sz="11225"/>
            </a:lvl1pPr>
            <a:lvl2pPr marL="2138370" indent="0" algn="ctr">
              <a:buNone/>
              <a:defRPr sz="9354"/>
            </a:lvl2pPr>
            <a:lvl3pPr marL="4276740" indent="0" algn="ctr">
              <a:buNone/>
              <a:defRPr sz="8419"/>
            </a:lvl3pPr>
            <a:lvl4pPr marL="6415110" indent="0" algn="ctr">
              <a:buNone/>
              <a:defRPr sz="7483"/>
            </a:lvl4pPr>
            <a:lvl5pPr marL="8553480" indent="0" algn="ctr">
              <a:buNone/>
              <a:defRPr sz="7483"/>
            </a:lvl5pPr>
            <a:lvl6pPr marL="10691851" indent="0" algn="ctr">
              <a:buNone/>
              <a:defRPr sz="7483"/>
            </a:lvl6pPr>
            <a:lvl7pPr marL="12830221" indent="0" algn="ctr">
              <a:buNone/>
              <a:defRPr sz="7483"/>
            </a:lvl7pPr>
            <a:lvl8pPr marL="14968591" indent="0" algn="ctr">
              <a:buNone/>
              <a:defRPr sz="7483"/>
            </a:lvl8pPr>
            <a:lvl9pPr marL="17106961" indent="0" algn="ctr">
              <a:buNone/>
              <a:defRPr sz="748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707720"/>
            <a:ext cx="9229561" cy="27182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707720"/>
            <a:ext cx="27153637" cy="27182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594"/>
            <a:ext cx="36918246" cy="13342489"/>
          </a:xfrm>
        </p:spPr>
        <p:txBody>
          <a:bodyPr anchor="b"/>
          <a:lstStyle>
            <a:lvl1pPr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5308"/>
            <a:ext cx="36918246" cy="7016500"/>
          </a:xfrm>
        </p:spPr>
        <p:txBody>
          <a:bodyPr/>
          <a:lstStyle>
            <a:lvl1pPr marL="0" indent="0">
              <a:buNone/>
              <a:defRPr sz="11225">
                <a:solidFill>
                  <a:schemeClr val="tx1"/>
                </a:solidFill>
              </a:defRPr>
            </a:lvl1pPr>
            <a:lvl2pPr marL="2138370" indent="0">
              <a:buNone/>
              <a:defRPr sz="9354">
                <a:solidFill>
                  <a:schemeClr val="tx1">
                    <a:tint val="75000"/>
                  </a:schemeClr>
                </a:solidFill>
              </a:defRPr>
            </a:lvl2pPr>
            <a:lvl3pPr marL="4276740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3pPr>
            <a:lvl4pPr marL="641511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4pPr>
            <a:lvl5pPr marL="855348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5pPr>
            <a:lvl6pPr marL="1069185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6pPr>
            <a:lvl7pPr marL="1283022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7pPr>
            <a:lvl8pPr marL="1496859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8pPr>
            <a:lvl9pPr marL="1710696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727"/>
            <a:ext cx="36918246" cy="6199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862940"/>
            <a:ext cx="18107995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716445"/>
            <a:ext cx="18107995" cy="1723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2940"/>
            <a:ext cx="18197174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6445"/>
            <a:ext cx="18197174" cy="1723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618276"/>
            <a:ext cx="21669405" cy="22794351"/>
          </a:xfrm>
        </p:spPr>
        <p:txBody>
          <a:bodyPr/>
          <a:lstStyle>
            <a:lvl1pPr>
              <a:defRPr sz="14967"/>
            </a:lvl1pPr>
            <a:lvl2pPr>
              <a:defRPr sz="13096"/>
            </a:lvl2pPr>
            <a:lvl3pPr>
              <a:defRPr sz="11225"/>
            </a:lvl3pPr>
            <a:lvl4pPr>
              <a:defRPr sz="9354"/>
            </a:lvl4pPr>
            <a:lvl5pPr>
              <a:defRPr sz="9354"/>
            </a:lvl5pPr>
            <a:lvl6pPr>
              <a:defRPr sz="9354"/>
            </a:lvl6pPr>
            <a:lvl7pPr>
              <a:defRPr sz="9354"/>
            </a:lvl7pPr>
            <a:lvl8pPr>
              <a:defRPr sz="9354"/>
            </a:lvl8pPr>
            <a:lvl9pPr>
              <a:defRPr sz="93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618276"/>
            <a:ext cx="21669405" cy="22794351"/>
          </a:xfrm>
        </p:spPr>
        <p:txBody>
          <a:bodyPr anchor="t"/>
          <a:lstStyle>
            <a:lvl1pPr marL="0" indent="0">
              <a:buNone/>
              <a:defRPr sz="14967"/>
            </a:lvl1pPr>
            <a:lvl2pPr marL="2138370" indent="0">
              <a:buNone/>
              <a:defRPr sz="13096"/>
            </a:lvl2pPr>
            <a:lvl3pPr marL="4276740" indent="0">
              <a:buNone/>
              <a:defRPr sz="11225"/>
            </a:lvl3pPr>
            <a:lvl4pPr marL="6415110" indent="0">
              <a:buNone/>
              <a:defRPr sz="9354"/>
            </a:lvl4pPr>
            <a:lvl5pPr marL="8553480" indent="0">
              <a:buNone/>
              <a:defRPr sz="9354"/>
            </a:lvl5pPr>
            <a:lvl6pPr marL="10691851" indent="0">
              <a:buNone/>
              <a:defRPr sz="9354"/>
            </a:lvl6pPr>
            <a:lvl7pPr marL="12830221" indent="0">
              <a:buNone/>
              <a:defRPr sz="9354"/>
            </a:lvl7pPr>
            <a:lvl8pPr marL="14968591" indent="0">
              <a:buNone/>
              <a:defRPr sz="9354"/>
            </a:lvl8pPr>
            <a:lvl9pPr marL="17106961" indent="0">
              <a:buNone/>
              <a:defRPr sz="93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298E-EB36-4117-9925-B26A2F70714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A518-B768-4EE8-923E-A50DC60A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14/relationships/chartEx" Target="../charts/chartEx1.xml"/><Relationship Id="rId2" Type="http://schemas.openxmlformats.org/officeDocument/2006/relationships/audio" Target="../media/media1.m4a"/><Relationship Id="rId16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chart" Target="../charts/chart1.xml"/><Relationship Id="rId5" Type="http://schemas.openxmlformats.org/officeDocument/2006/relationships/image" Target="../media/image2.tiff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microsoft.com/office/2014/relationships/chartEx" Target="../charts/chart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A1933-B595-4136-B595-6F041E5D084A}"/>
              </a:ext>
            </a:extLst>
          </p:cNvPr>
          <p:cNvSpPr txBox="1"/>
          <p:nvPr/>
        </p:nvSpPr>
        <p:spPr>
          <a:xfrm>
            <a:off x="6501038" y="364405"/>
            <a:ext cx="25503533" cy="4031873"/>
          </a:xfrm>
          <a:prstGeom prst="rect">
            <a:avLst/>
          </a:prstGeom>
          <a:gradFill>
            <a:gsLst>
              <a:gs pos="24000">
                <a:srgbClr val="001148"/>
              </a:gs>
              <a:gs pos="82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 Between Diet Quality, the Intestinal Microbiome, and Liver Fibrosis in People Living With HIV in the MASH Cohort</a:t>
            </a:r>
            <a:endParaRPr lang="en-US" sz="6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 H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Martinez SS</a:t>
            </a:r>
            <a:r>
              <a:rPr lang="en-US" sz="3600" b="1" u="sng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Stebliankin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Tamargo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Campa A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Narasimhan G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Baum MK</a:t>
            </a:r>
            <a:r>
              <a:rPr lang="en-US" sz="36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University, Department of Dietetics and Nutrition, Miami, FL, United States</a:t>
            </a:r>
            <a:r>
              <a:rPr lang="en-US" sz="31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3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University, Bioinformatics Research Group, Miami, FL, United States</a:t>
            </a:r>
            <a:r>
              <a:rPr lang="en-US" sz="3100" b="1" baseline="30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3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0EF74F-21A3-4936-A89B-2289436E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0" y="364405"/>
            <a:ext cx="5978531" cy="40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01292-9966-483A-8489-EF473E25E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5" t="16817" r="3131" b="20036"/>
          <a:stretch/>
        </p:blipFill>
        <p:spPr>
          <a:xfrm>
            <a:off x="32175800" y="358539"/>
            <a:ext cx="10276685" cy="211919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31FA6-77ED-4F28-B446-6B96B760C6D4}"/>
              </a:ext>
            </a:extLst>
          </p:cNvPr>
          <p:cNvSpPr txBox="1"/>
          <p:nvPr/>
        </p:nvSpPr>
        <p:spPr>
          <a:xfrm>
            <a:off x="335143" y="4734158"/>
            <a:ext cx="10506492" cy="11418510"/>
          </a:xfrm>
          <a:prstGeom prst="rect">
            <a:avLst/>
          </a:prstGeom>
          <a:gradFill>
            <a:gsLst>
              <a:gs pos="9000">
                <a:srgbClr val="001148"/>
              </a:gs>
              <a:gs pos="74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disease has been recognized as a leading comorbidity and cause of mortality in people living with HIV (PLWH)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Campa, 2016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viral hepatitis is a common cause of liver disease in PLWH,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Cohort Collaboration, 2010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other factors such as diet,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Ioannou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oxidative stress,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Videla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gut microbial translocation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Mosoian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have also been associated with the development of liver disease.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proportion of PLWH have been shown to have poorer diet quality compared to the general population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Duran, 2008; Weiss, 2019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Weiss et al. reported that PLWH had lower intake of seafood and plant protein along with a higher intake of empty calories (i.e. solid fats, added sugar, and alcohol)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Weiss, 2019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intestinal microbiome composition of PLWH have also been observed as studies have reported that PLWH have intestinal microbiome communities that are enriched in the bacterial genus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Prevotella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Lozupone, 2013; Dillon, 2014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disease itself has also been associated with intestinal microbiome composition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Ponziani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7111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this study was to investigate the interrelationships between diet quality, intestinal microbiome composition, and liver fibrosis in PLWH.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15A8B-2205-4F37-9192-2B5374BFD35B}"/>
              </a:ext>
            </a:extLst>
          </p:cNvPr>
          <p:cNvSpPr txBox="1"/>
          <p:nvPr/>
        </p:nvSpPr>
        <p:spPr>
          <a:xfrm>
            <a:off x="342665" y="16568163"/>
            <a:ext cx="10506492" cy="15265718"/>
          </a:xfrm>
          <a:prstGeom prst="rect">
            <a:avLst/>
          </a:prstGeom>
          <a:gradFill>
            <a:gsLst>
              <a:gs pos="21000">
                <a:srgbClr val="001148"/>
              </a:gs>
              <a:gs pos="77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prospective 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enrolled 50 PLWH on stable antiretroviral therapy (ART) from the Miami Adult Studies on HIV (MASH) cohort. 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variables were self-reported. HIV status, CD4 cell count, and HIV viral load were obtained from medical charts.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States Department of Agriculture (USDA) Healthy Eating Index-2015 (HEI) was used to measure diet quality. The HEI utilizes a scoring system that ranges from 1 – 100. Participants were scored on 13 different dietary components.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to five 24-hour dietary recalls for each participant collected over the course of 18 – 24 months were scored utilizing the HEI and an average HEI-score was calculated for each participant.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fibrosis was determined with the Fibrosis-4 Index (FIB-4), an equation that uses age, liver enzymes (aspartate aminotransferase and alanine aminotransferase), and platelet count to predict liver fibrosis. A score &lt;1.45 has a negative predictive value of 90% to exclude advanced liver fibrosis. 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 microbiome composition was measured via fecal samples in which 16S rRNA gene sequencing was performed followed by bioinformatics analyses via an open-source bioinformatics channel called Quantitative Insights into Microbial Ecology (QIIME).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 metabolites were measured via metabolomics-non-targeted gas chromatography-mass spectrometry and liquid chromatography-mass spectrometry.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discriminant analyses with effect size measurements (LEfSe) analysis compared relative abundance of bacterial taxa and metabolites between groups.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statistics performed in SAS Studio 3.8.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1B924-A6A2-4359-ADAB-53DDC5B4D9BF}"/>
              </a:ext>
            </a:extLst>
          </p:cNvPr>
          <p:cNvSpPr txBox="1"/>
          <p:nvPr/>
        </p:nvSpPr>
        <p:spPr>
          <a:xfrm>
            <a:off x="11123788" y="4731462"/>
            <a:ext cx="18589775" cy="27102419"/>
          </a:xfrm>
          <a:prstGeom prst="rect">
            <a:avLst/>
          </a:prstGeom>
          <a:gradFill>
            <a:gsLst>
              <a:gs pos="33000">
                <a:srgbClr val="001148"/>
              </a:gs>
              <a:gs pos="86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 Characteristics of Study Sample</a:t>
            </a: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767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Least Squares Discriminant Analysis (PLS-DA) was used to identify bacterial taxa and metabolites that differentiated the fibrosis and no fibrosis groups from each other.</a:t>
            </a:r>
          </a:p>
          <a:p>
            <a:pPr marL="722767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 the class prediction plot based on the final PLS-DA model which considers component 1 and component 2. Components are linear combinations of multiple features of the sample. Each point on the graph represents a sample, points of the same color belong to the same group.</a:t>
            </a:r>
          </a:p>
          <a:p>
            <a:pPr marL="722767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illustrates the bacterial taxa and microbiome metabolites that were found in greater amounts in the fibrosis group using PLS-DA. The bacterial genus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found in greater abundance in the fibrosis group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 metabolites 3-methylhistidine, phosphatidylcholine (PC), and deoxyuridine were found in greater amounts in the fibrosis group.</a:t>
            </a:r>
          </a:p>
          <a:p>
            <a:pPr marL="722767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HEI score of the sample was 45.7, significantly less (p &lt;0.0001) than the average HEI score of the US population which is 59 according to the USDA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22767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 fibrosis group was found to have significantly greater dairy intake (P =0.0057) and greater HEI dairy component score (p =0.0364) compared to the fibrosis group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4 and 5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5567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567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567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1D8ED-05DC-4EA5-8B33-BC4216B8E6D8}"/>
              </a:ext>
            </a:extLst>
          </p:cNvPr>
          <p:cNvSpPr txBox="1"/>
          <p:nvPr/>
        </p:nvSpPr>
        <p:spPr>
          <a:xfrm>
            <a:off x="30026923" y="23323859"/>
            <a:ext cx="12472904" cy="8510022"/>
          </a:xfrm>
          <a:prstGeom prst="rect">
            <a:avLst/>
          </a:prstGeom>
          <a:gradFill>
            <a:gsLst>
              <a:gs pos="27000">
                <a:srgbClr val="001148"/>
              </a:gs>
              <a:gs pos="88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found that PLWH in the MASH cohort have significantly poorer diet quality compared to the general population. </a:t>
            </a:r>
          </a:p>
          <a:p>
            <a:pPr marL="265566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consumption was significantly lower in the fibrosis group in this study. Dairy components such as </a:t>
            </a:r>
            <a:r>
              <a:rPr lang="el-G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lactalbumin have been shown </a:t>
            </a:r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hepatoprotective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Kume, 2006; Fukawa, 2017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5566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dairy consumption may also lead to poor oral health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Johansson, 2011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which in turn has been associated with liver disease progression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Åberg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5566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also found a greater abundance of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fibrosis group.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associated with poor oral health such as periodontal disease (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2012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has been reported to be colonized in the lower airway in times of respiratory disease (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Rosell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2005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5566"/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766" indent="-457200"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findings may support mechanisms of action and potential dietary interventions for PLWH.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C02B50-5C69-418E-9281-44D1346FE438}"/>
              </a:ext>
            </a:extLst>
          </p:cNvPr>
          <p:cNvSpPr txBox="1"/>
          <p:nvPr/>
        </p:nvSpPr>
        <p:spPr>
          <a:xfrm>
            <a:off x="11384479" y="29527678"/>
            <a:ext cx="18118368" cy="2183355"/>
          </a:xfrm>
          <a:prstGeom prst="rect">
            <a:avLst/>
          </a:prstGeom>
          <a:gradFill>
            <a:gsLst>
              <a:gs pos="25000">
                <a:srgbClr val="001148"/>
              </a:gs>
              <a:gs pos="80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8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SOURCES</a:t>
            </a:r>
          </a:p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reported in this presentation was supported by the National Institute On Drug Abuse under Award Number 5U01DA040381-04 and the National Institute on Minority Health and Health Disparities, Award Number 1U54MD012393-03. The content is solely the responsibility of the authors and does not necessarily represent the official views of the National Institutes of Health.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4286162-B508-4C00-8002-E2B5EA604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72132"/>
              </p:ext>
            </p:extLst>
          </p:nvPr>
        </p:nvGraphicFramePr>
        <p:xfrm>
          <a:off x="11403105" y="5847843"/>
          <a:ext cx="18099742" cy="85710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44974">
                  <a:extLst>
                    <a:ext uri="{9D8B030D-6E8A-4147-A177-3AD203B41FA5}">
                      <a16:colId xmlns:a16="http://schemas.microsoft.com/office/drawing/2014/main" val="781099919"/>
                    </a:ext>
                  </a:extLst>
                </a:gridCol>
                <a:gridCol w="2340121">
                  <a:extLst>
                    <a:ext uri="{9D8B030D-6E8A-4147-A177-3AD203B41FA5}">
                      <a16:colId xmlns:a16="http://schemas.microsoft.com/office/drawing/2014/main" val="403364097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6978978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144444125"/>
                    </a:ext>
                  </a:extLst>
                </a:gridCol>
                <a:gridCol w="1842247">
                  <a:extLst>
                    <a:ext uri="{9D8B030D-6E8A-4147-A177-3AD203B41FA5}">
                      <a16:colId xmlns:a16="http://schemas.microsoft.com/office/drawing/2014/main" val="3922101761"/>
                    </a:ext>
                  </a:extLst>
                </a:gridCol>
              </a:tblGrid>
              <a:tr h="85917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=50 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fibrosis (FIB-4 &lt;1.45)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=36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Fibrosis (FIB-4 ≥1.45)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=14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97396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Age, years mean (SD)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 (6.8)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54.5 (7.5)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56.2 (4.6)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0.437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09505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Sex, male N (%)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(58)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(52.8)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(71.4)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0.341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2790274825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Race N (%)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0.538 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21433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non-Hispanic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(6)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(8.3)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3860923083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 non-Hispanic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(68)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(61.1)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(85.7)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84555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Hispanic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(24)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(27.8)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(14.3)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294408421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lvl="0" indent="0" algn="l" defTabSz="38404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Income </a:t>
                      </a:r>
                      <a:r>
                        <a:rPr lang="en-US" sz="2500" b="1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&lt;$12,500 </a:t>
                      </a: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(%) </a:t>
                      </a:r>
                      <a:r>
                        <a:rPr lang="en-US" sz="2500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(68)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(66.7)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(71.4)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0.525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1330044897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indent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Non-smoking N (%) </a:t>
                      </a:r>
                      <a:endParaRPr lang="en-US" sz="2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(48)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(52.8)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(35.7)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0.196 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85763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Hazardous drinking (%)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7 (14)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5 (14)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(14)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1308400848"/>
                  </a:ext>
                </a:extLst>
              </a:tr>
              <a:tr h="382176">
                <a:tc>
                  <a:txBody>
                    <a:bodyPr/>
                    <a:lstStyle/>
                    <a:p>
                      <a:pPr marL="0" marR="0" lvl="0" indent="0" algn="l" defTabSz="38404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Cocaine use N (%)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(50)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(47.2)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(57.1)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0.754 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907251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Obesity N (%) </a:t>
                      </a:r>
                      <a:r>
                        <a:rPr lang="en-US" sz="2500" b="1" cap="none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(40)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(44.4)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(28.6)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0.445 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276891"/>
                  </a:ext>
                </a:extLst>
              </a:tr>
              <a:tr h="156499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 adherence mean (SD) </a:t>
                      </a:r>
                      <a:r>
                        <a:rPr lang="en-US" sz="2500" b="1" cap="none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2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 (1.3)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 (1.1)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 (1.7)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0.316 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226692"/>
                  </a:ext>
                </a:extLst>
              </a:tr>
              <a:tr h="43044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Virally suppressed N (%)</a:t>
                      </a:r>
                      <a:r>
                        <a:rPr lang="en-US" sz="2500" b="1" cap="none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5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(68)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(75)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(50)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0.089 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63685"/>
                  </a:ext>
                </a:extLst>
              </a:tr>
              <a:tr h="369115">
                <a:tc>
                  <a:txBody>
                    <a:bodyPr/>
                    <a:lstStyle/>
                    <a:p>
                      <a:pPr marL="0" marR="0" lvl="0" indent="0" algn="l" defTabSz="384048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CD4 cell count, cells/</a:t>
                      </a:r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(SD)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634.6 (337.1)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694.9 (367.0) </a:t>
                      </a:r>
                      <a:endParaRPr lang="en-US" sz="2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479.4 (172.3)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0.007**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11" marR="53111" marT="0" marB="0" anchor="b"/>
                </a:tc>
                <a:extLst>
                  <a:ext uri="{0D108BD9-81ED-4DB2-BD59-A6C34878D82A}">
                    <a16:rowId xmlns:a16="http://schemas.microsoft.com/office/drawing/2014/main" val="1855552423"/>
                  </a:ext>
                </a:extLst>
              </a:tr>
              <a:tr h="446091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Years living w/ HIV mean (SD) </a:t>
                      </a:r>
                      <a:endParaRPr lang="en-US" sz="2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17.6 (8.2)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17.5 (7.8)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17.8 (9.4) </a:t>
                      </a:r>
                      <a:endParaRPr lang="en-US" sz="25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0.922 </a:t>
                      </a:r>
                      <a:endParaRPr lang="en-US" sz="2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159784"/>
                  </a:ext>
                </a:extLst>
              </a:tr>
              <a:tr h="1235494">
                <a:tc gridSpan="5">
                  <a:txBody>
                    <a:bodyPr/>
                    <a:lstStyle/>
                    <a:p>
                      <a:pPr marL="514350" marR="0" indent="-5143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Obesity is defined as body mass index (BMI) score of ≥30 kg/m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514350" marR="0" indent="-5143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 adherence is reported as the mean number of missed ART doses in the previous two weeks</a:t>
                      </a:r>
                    </a:p>
                    <a:p>
                      <a:pPr marL="514350" marR="0" indent="-5143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Virally suppressed is defined as ≤ 50 copies of HIV per mL </a:t>
                      </a:r>
                    </a:p>
                    <a:p>
                      <a:pPr marL="514350" marR="0" indent="-5143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T-test was utilized for continuous variables; chi-square test was utilized for categorical variables</a:t>
                      </a:r>
                    </a:p>
                  </a:txBody>
                  <a:tcPr marL="53111" marR="53111" marT="0" marB="0"/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8049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50ADC6-6BF9-4D5F-AA06-ADC6A0CCD265}"/>
              </a:ext>
            </a:extLst>
          </p:cNvPr>
          <p:cNvSpPr txBox="1"/>
          <p:nvPr/>
        </p:nvSpPr>
        <p:spPr>
          <a:xfrm>
            <a:off x="29995716" y="4731462"/>
            <a:ext cx="12472904" cy="17985436"/>
          </a:xfrm>
          <a:prstGeom prst="rect">
            <a:avLst/>
          </a:prstGeom>
          <a:gradFill>
            <a:gsLst>
              <a:gs pos="37000">
                <a:srgbClr val="001148"/>
              </a:gs>
              <a:gs pos="92000">
                <a:schemeClr val="accent1">
                  <a:lumMod val="74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7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r>
              <a:rPr lang="en-US" sz="371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000" indent="-265566" algn="ctr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371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8434"/>
            <a:endParaRPr lang="en-US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B86753-722C-4BF2-AE4F-057EC42BD256}"/>
              </a:ext>
            </a:extLst>
          </p:cNvPr>
          <p:cNvSpPr txBox="1"/>
          <p:nvPr/>
        </p:nvSpPr>
        <p:spPr>
          <a:xfrm>
            <a:off x="20267849" y="15234428"/>
            <a:ext cx="8908884" cy="139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Metabolites and Bacterial Taxa That Differentiated the Fibrosis Groups Using PLS-DA</a:t>
            </a:r>
          </a:p>
          <a:p>
            <a:pPr algn="ctr"/>
            <a:endParaRPr lang="en-US" sz="2633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F2A7A-0253-41A5-BF88-C88824A39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5314" y="2835023"/>
            <a:ext cx="6473870" cy="162095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4C689FC-2951-41E2-96D7-ECFA3A9FBA24}"/>
              </a:ext>
            </a:extLst>
          </p:cNvPr>
          <p:cNvGrpSpPr/>
          <p:nvPr/>
        </p:nvGrpSpPr>
        <p:grpSpPr>
          <a:xfrm>
            <a:off x="20267849" y="16300780"/>
            <a:ext cx="9234998" cy="7190096"/>
            <a:chOff x="20267849" y="16624489"/>
            <a:chExt cx="9234998" cy="71900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1E1FFC-42CA-478A-90EA-288204D15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7046" t="35455" r="33181" b="22929"/>
            <a:stretch/>
          </p:blipFill>
          <p:spPr>
            <a:xfrm>
              <a:off x="20267849" y="16624489"/>
              <a:ext cx="9234998" cy="71900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2207D5-E0DF-47B0-97B4-C409428992EA}"/>
                </a:ext>
              </a:extLst>
            </p:cNvPr>
            <p:cNvSpPr txBox="1"/>
            <p:nvPr/>
          </p:nvSpPr>
          <p:spPr>
            <a:xfrm>
              <a:off x="20267849" y="23412295"/>
              <a:ext cx="4545869" cy="40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14" b="1" dirty="0">
                  <a:latin typeface="Arial" panose="020B0604020202020204" pitchFamily="34" charset="0"/>
                  <a:cs typeface="Arial" panose="020B0604020202020204" pitchFamily="34" charset="0"/>
                </a:rPr>
                <a:t>PC – Phosphatidylcholine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E4D220B-57B7-4920-ACA2-D3406CE943D2}"/>
              </a:ext>
            </a:extLst>
          </p:cNvPr>
          <p:cNvSpPr txBox="1"/>
          <p:nvPr/>
        </p:nvSpPr>
        <p:spPr>
          <a:xfrm>
            <a:off x="11497237" y="15273502"/>
            <a:ext cx="81584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PLS-DA Score Plot in Participants With and Without Fibrosis </a:t>
            </a:r>
            <a:endParaRPr lang="en-US" sz="2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01C0D2-B4ED-4AAD-8AF3-23A3BD2B5974}"/>
              </a:ext>
            </a:extLst>
          </p:cNvPr>
          <p:cNvSpPr txBox="1"/>
          <p:nvPr/>
        </p:nvSpPr>
        <p:spPr>
          <a:xfrm>
            <a:off x="31920300" y="10724006"/>
            <a:ext cx="8908884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Dairy Consumption by FIB-4</a:t>
            </a:r>
          </a:p>
          <a:p>
            <a:pPr algn="ctr"/>
            <a:endParaRPr lang="en-US" sz="2633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CA3F75-B41C-4135-8A34-89414A76AFFE}"/>
              </a:ext>
            </a:extLst>
          </p:cNvPr>
          <p:cNvSpPr txBox="1"/>
          <p:nvPr/>
        </p:nvSpPr>
        <p:spPr>
          <a:xfrm>
            <a:off x="31736031" y="4839391"/>
            <a:ext cx="8908884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 Diet Quality of PLWH </a:t>
            </a:r>
          </a:p>
          <a:p>
            <a:pPr algn="ctr"/>
            <a:endParaRPr lang="en-US" sz="2633" dirty="0">
              <a:solidFill>
                <a:srgbClr val="FFFF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462615-5107-41E5-953A-F8EB68063C26}"/>
              </a:ext>
            </a:extLst>
          </p:cNvPr>
          <p:cNvGrpSpPr/>
          <p:nvPr/>
        </p:nvGrpSpPr>
        <p:grpSpPr>
          <a:xfrm>
            <a:off x="11437148" y="16300780"/>
            <a:ext cx="8643654" cy="7190096"/>
            <a:chOff x="11497237" y="16624489"/>
            <a:chExt cx="8643654" cy="71900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3B160E-BC8B-4F26-A636-A2369729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83" t="31520" r="55388" b="22435"/>
            <a:stretch/>
          </p:blipFill>
          <p:spPr>
            <a:xfrm>
              <a:off x="11497237" y="16624489"/>
              <a:ext cx="8643654" cy="71900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670B4D-BBA7-4F98-BF0C-C246547F6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6111" t="57596" r="27777" b="36075"/>
            <a:stretch/>
          </p:blipFill>
          <p:spPr>
            <a:xfrm>
              <a:off x="12261722" y="17021141"/>
              <a:ext cx="2401780" cy="1399293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AFC6032-5810-4016-8050-7C52AE158338}"/>
              </a:ext>
            </a:extLst>
          </p:cNvPr>
          <p:cNvSpPr txBox="1"/>
          <p:nvPr/>
        </p:nvSpPr>
        <p:spPr>
          <a:xfrm>
            <a:off x="31920300" y="16377609"/>
            <a:ext cx="8908884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5: Dairy HEI Score by FIB-4</a:t>
            </a:r>
          </a:p>
          <a:p>
            <a:pPr algn="ctr"/>
            <a:endParaRPr lang="en-US" sz="2633" dirty="0">
              <a:solidFill>
                <a:srgbClr val="FFFF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6202BB-82DF-4FAA-BA8B-EA1A7B4913AF}"/>
              </a:ext>
            </a:extLst>
          </p:cNvPr>
          <p:cNvGrpSpPr/>
          <p:nvPr/>
        </p:nvGrpSpPr>
        <p:grpSpPr>
          <a:xfrm>
            <a:off x="31312138" y="5376608"/>
            <a:ext cx="9840058" cy="5249218"/>
            <a:chOff x="31483176" y="5461789"/>
            <a:chExt cx="10362979" cy="5457895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A6933BE9-BE6E-458E-B521-EC5E5BF8FE9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7464138"/>
                </p:ext>
              </p:extLst>
            </p:nvPr>
          </p:nvGraphicFramePr>
          <p:xfrm>
            <a:off x="31483176" y="5461789"/>
            <a:ext cx="10362979" cy="5457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8265BD-3B10-456D-9B84-AEDE6526ABFD}"/>
                </a:ext>
              </a:extLst>
            </p:cNvPr>
            <p:cNvSpPr/>
            <p:nvPr/>
          </p:nvSpPr>
          <p:spPr>
            <a:xfrm>
              <a:off x="33798519" y="6432282"/>
              <a:ext cx="152798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p &lt;0.0001 </a:t>
              </a: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E8292220-C802-4721-A4A2-CCC669F31FBE}"/>
                </a:ext>
              </a:extLst>
            </p:cNvPr>
            <p:cNvCxnSpPr/>
            <p:nvPr/>
          </p:nvCxnSpPr>
          <p:spPr>
            <a:xfrm rot="10800000" flipV="1">
              <a:off x="35263984" y="6709113"/>
              <a:ext cx="3136933" cy="871141"/>
            </a:xfrm>
            <a:prstGeom prst="bentConnector3">
              <a:avLst>
                <a:gd name="adj1" fmla="val 1005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3653FA-9287-43B4-82E3-BA5D0363DB8C}"/>
              </a:ext>
            </a:extLst>
          </p:cNvPr>
          <p:cNvGrpSpPr/>
          <p:nvPr/>
        </p:nvGrpSpPr>
        <p:grpSpPr>
          <a:xfrm>
            <a:off x="31312138" y="11256519"/>
            <a:ext cx="9840058" cy="5044261"/>
            <a:chOff x="31242428" y="11749764"/>
            <a:chExt cx="10362979" cy="5180112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3" name="Chart 22">
                  <a:extLst>
                    <a:ext uri="{FF2B5EF4-FFF2-40B4-BE49-F238E27FC236}">
                      <a16:creationId xmlns:a16="http://schemas.microsoft.com/office/drawing/2014/main" id="{24C0D2F9-711C-446A-B16D-94DA51B2BD3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08552211"/>
                    </p:ext>
                  </p:extLst>
                </p:nvPr>
              </p:nvGraphicFramePr>
              <p:xfrm>
                <a:off x="31242428" y="11749764"/>
                <a:ext cx="10362979" cy="518011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2"/>
                </a:graphicData>
              </a:graphic>
            </p:graphicFrame>
          </mc:Choice>
          <mc:Fallback xmlns="">
            <p:pic>
              <p:nvPicPr>
                <p:cNvPr id="23" name="Chart 22">
                  <a:extLst>
                    <a:ext uri="{FF2B5EF4-FFF2-40B4-BE49-F238E27FC236}">
                      <a16:creationId xmlns:a16="http://schemas.microsoft.com/office/drawing/2014/main" id="{24C0D2F9-711C-446A-B16D-94DA51B2BD3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12138" y="11256519"/>
                  <a:ext cx="9840058" cy="504426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5F89B8-CF47-4F3C-9F97-AB5B40BB476E}"/>
                </a:ext>
              </a:extLst>
            </p:cNvPr>
            <p:cNvSpPr/>
            <p:nvPr/>
          </p:nvSpPr>
          <p:spPr>
            <a:xfrm>
              <a:off x="34240098" y="12823467"/>
              <a:ext cx="17171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(p =0.0057) 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B947408-B51A-4453-BF1C-1908BDC2DA8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6051812" y="12966558"/>
              <a:ext cx="2072264" cy="1308913"/>
            </a:xfrm>
            <a:prstGeom prst="bentConnector3">
              <a:avLst>
                <a:gd name="adj1" fmla="val 993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5142935-1D69-4A30-8859-5D8C24BF0116}"/>
              </a:ext>
            </a:extLst>
          </p:cNvPr>
          <p:cNvGrpSpPr/>
          <p:nvPr/>
        </p:nvGrpSpPr>
        <p:grpSpPr>
          <a:xfrm>
            <a:off x="31312138" y="16931473"/>
            <a:ext cx="9840058" cy="5420527"/>
            <a:chOff x="31193252" y="17644352"/>
            <a:chExt cx="10362979" cy="5457894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FC151CD7-A962-46B5-A0B4-CFDBDDE7347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67980644"/>
                    </p:ext>
                  </p:extLst>
                </p:nvPr>
              </p:nvGraphicFramePr>
              <p:xfrm>
                <a:off x="31193252" y="17644352"/>
                <a:ext cx="10362979" cy="5457894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4"/>
                </a:graphicData>
              </a:graphic>
            </p:graphicFrame>
          </mc:Choice>
          <mc:Fallback xmlns="">
            <p:pic>
              <p:nvPicPr>
                <p:cNvPr id="33" name="Chart 32">
                  <a:extLst>
                    <a:ext uri="{FF2B5EF4-FFF2-40B4-BE49-F238E27FC236}">
                      <a16:creationId xmlns:a16="http://schemas.microsoft.com/office/drawing/2014/main" id="{FC151CD7-A962-46B5-A0B4-CFDBDDE7347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12138" y="16931473"/>
                  <a:ext cx="9840058" cy="542052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A44561-4068-4E82-BAF1-431278A6A3C3}"/>
                </a:ext>
              </a:extLst>
            </p:cNvPr>
            <p:cNvSpPr/>
            <p:nvPr/>
          </p:nvSpPr>
          <p:spPr>
            <a:xfrm>
              <a:off x="34202413" y="18385827"/>
              <a:ext cx="17171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(p =0.0364) </a:t>
              </a:r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BAF9740B-8C45-4A0A-B20D-CF24F04902E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957236" y="18424452"/>
              <a:ext cx="2166841" cy="1960512"/>
            </a:xfrm>
            <a:prstGeom prst="bentConnector3">
              <a:avLst>
                <a:gd name="adj1" fmla="val 1002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Liver Microbiome">
            <a:hlinkClick r:id="" action="ppaction://media"/>
            <a:extLst>
              <a:ext uri="{FF2B5EF4-FFF2-40B4-BE49-F238E27FC236}">
                <a16:creationId xmlns:a16="http://schemas.microsoft.com/office/drawing/2014/main" id="{803EFE5C-19A3-4C4C-9C9A-EF44C6A59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465180" y="2969170"/>
            <a:ext cx="1270851" cy="12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3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B1311FB23184581EEC154F1C80C35" ma:contentTypeVersion="13" ma:contentTypeDescription="Create a new document." ma:contentTypeScope="" ma:versionID="c88170b2043d3b01cff315d843157bc9">
  <xsd:schema xmlns:xsd="http://www.w3.org/2001/XMLSchema" xmlns:xs="http://www.w3.org/2001/XMLSchema" xmlns:p="http://schemas.microsoft.com/office/2006/metadata/properties" xmlns:ns3="59bbfa11-dea1-4202-b081-82c0942f36aa" xmlns:ns4="b70420dc-6b0c-4eb8-85ed-a158c6d6962b" targetNamespace="http://schemas.microsoft.com/office/2006/metadata/properties" ma:root="true" ma:fieldsID="db6df3cfab6449a1cdfac3c823a8feae" ns3:_="" ns4:_="">
    <xsd:import namespace="59bbfa11-dea1-4202-b081-82c0942f36aa"/>
    <xsd:import namespace="b70420dc-6b0c-4eb8-85ed-a158c6d696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fa11-dea1-4202-b081-82c0942f36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420dc-6b0c-4eb8-85ed-a158c6d69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BE479-40A7-4E68-801C-E33F97101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fa11-dea1-4202-b081-82c0942f36aa"/>
    <ds:schemaRef ds:uri="b70420dc-6b0c-4eb8-85ed-a158c6d69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7BD41D-8BF6-4689-8039-B67171A3ACC7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59bbfa11-dea1-4202-b081-82c0942f36aa"/>
    <ds:schemaRef ds:uri="b70420dc-6b0c-4eb8-85ed-a158c6d6962b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6AFAE6-DCE4-44E5-A4AD-00288CAB67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3328</TotalTime>
  <Words>1373</Words>
  <Application>Microsoft Office PowerPoint</Application>
  <PresentationFormat>Custom</PresentationFormat>
  <Paragraphs>243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Martin</dc:creator>
  <cp:lastModifiedBy>Sabrina Sales Martinez</cp:lastModifiedBy>
  <cp:revision>19</cp:revision>
  <dcterms:created xsi:type="dcterms:W3CDTF">2020-05-06T00:31:47Z</dcterms:created>
  <dcterms:modified xsi:type="dcterms:W3CDTF">2020-06-26T17:08:01Z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0x010100932B1311FB23184581EEC154F1C80C35</vt:lpwstr>
  </property>
</Properties>
</file>